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tags/tag8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67" r:id="rId2"/>
    <p:sldId id="426" r:id="rId3"/>
    <p:sldId id="381" r:id="rId4"/>
    <p:sldId id="451" r:id="rId5"/>
    <p:sldId id="463" r:id="rId6"/>
    <p:sldId id="461" r:id="rId7"/>
    <p:sldId id="460" r:id="rId8"/>
    <p:sldId id="464" r:id="rId9"/>
    <p:sldId id="459" r:id="rId10"/>
    <p:sldId id="465" r:id="rId11"/>
    <p:sldId id="476" r:id="rId12"/>
    <p:sldId id="458" r:id="rId13"/>
    <p:sldId id="466" r:id="rId14"/>
    <p:sldId id="427" r:id="rId15"/>
    <p:sldId id="462" r:id="rId16"/>
    <p:sldId id="428" r:id="rId17"/>
    <p:sldId id="448" r:id="rId18"/>
    <p:sldId id="455" r:id="rId19"/>
    <p:sldId id="456" r:id="rId20"/>
    <p:sldId id="429" r:id="rId21"/>
    <p:sldId id="470" r:id="rId22"/>
    <p:sldId id="471" r:id="rId23"/>
    <p:sldId id="472" r:id="rId24"/>
    <p:sldId id="473" r:id="rId25"/>
    <p:sldId id="474" r:id="rId26"/>
    <p:sldId id="475" r:id="rId27"/>
    <p:sldId id="468" r:id="rId28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3517"/>
    <a:srgbClr val="EAF4EC"/>
    <a:srgbClr val="FBFFF7"/>
    <a:srgbClr val="FFFFFF"/>
    <a:srgbClr val="F7FFEF"/>
    <a:srgbClr val="E6E6E6"/>
    <a:srgbClr val="E83B3A"/>
    <a:srgbClr val="58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8" autoAdjust="0"/>
    <p:restoredTop sz="94660"/>
  </p:normalViewPr>
  <p:slideViewPr>
    <p:cSldViewPr>
      <p:cViewPr>
        <p:scale>
          <a:sx n="98" d="100"/>
          <a:sy n="98" d="100"/>
        </p:scale>
        <p:origin x="-1464" y="-43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FFCF0-DD59-4612-9D71-417719DC0377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A1E2-0BCB-498F-B666-E5E40D253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6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87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2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3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20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3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3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7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4139952" y="514237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2856A93C-97EE-428B-8785-0B156EB424AA}"/>
              </a:ext>
            </a:extLst>
          </p:cNvPr>
          <p:cNvSpPr/>
          <p:nvPr userDrawn="1"/>
        </p:nvSpPr>
        <p:spPr>
          <a:xfrm>
            <a:off x="3699003" y="514237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3671900" y="524069"/>
            <a:ext cx="1810578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工作规划和展望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933C31F1-0C0A-45FC-B50E-6E4214B9854F}"/>
              </a:ext>
            </a:extLst>
          </p:cNvPr>
          <p:cNvSpPr/>
          <p:nvPr userDrawn="1"/>
        </p:nvSpPr>
        <p:spPr>
          <a:xfrm>
            <a:off x="3259744" y="524069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900AB93-A33A-4E47-8251-04D74F69B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51620" y="448308"/>
            <a:ext cx="1261884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31D90F8-1170-4545-B5C1-C6C5FF744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51620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225AF67-60A2-4089-AD2A-349DB96F3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6797D54-4C6D-42DE-ACDF-84AF3A9FD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316172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0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803"/>
            <a:ext cx="8229600" cy="85751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9D0CC-2592-4809-900B-655FF6BF8FFE}" type="datetime1">
              <a:rPr lang="zh-CN" altLang="en-US"/>
              <a:pPr>
                <a:defRPr/>
              </a:pPr>
              <a:t>2018/6/22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CC42DD-752C-4899-AEEF-6B8C8C58ABE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7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361"/>
            <a:ext cx="9144000" cy="516244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486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23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685800" y="120290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3339454" y="120290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5993108" y="120717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3923928" y="543734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工作回顾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CA60B3EB-5B48-4300-B079-DA4C9D36AE0E}"/>
              </a:ext>
            </a:extLst>
          </p:cNvPr>
          <p:cNvSpPr/>
          <p:nvPr userDrawn="1"/>
        </p:nvSpPr>
        <p:spPr>
          <a:xfrm>
            <a:off x="3502643" y="543734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4067944" y="504405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自我评价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D885BA86-9C7F-4C80-A73D-092FAC52EA38}"/>
              </a:ext>
            </a:extLst>
          </p:cNvPr>
          <p:cNvSpPr/>
          <p:nvPr userDrawn="1"/>
        </p:nvSpPr>
        <p:spPr>
          <a:xfrm>
            <a:off x="3673905" y="504405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9" r:id="rId8"/>
    <p:sldLayoutId id="2147483680" r:id="rId9"/>
    <p:sldLayoutId id="2147483681" r:id="rId10"/>
    <p:sldLayoutId id="2147483682" r:id="rId11"/>
    <p:sldLayoutId id="2147483673" r:id="rId12"/>
    <p:sldLayoutId id="2147483674" r:id="rId13"/>
    <p:sldLayoutId id="2147483675" r:id="rId14"/>
    <p:sldLayoutId id="2147483676" r:id="rId15"/>
    <p:sldLayoutId id="2147483656" r:id="rId16"/>
    <p:sldLayoutId id="2147483657" r:id="rId17"/>
    <p:sldLayoutId id="2147483658" r:id="rId18"/>
    <p:sldLayoutId id="2147483659" r:id="rId19"/>
    <p:sldLayoutId id="2147483663" r:id="rId20"/>
    <p:sldLayoutId id="2147483666" r:id="rId21"/>
    <p:sldLayoutId id="2147483671" r:id="rId22"/>
    <p:sldLayoutId id="2147483672" r:id="rId23"/>
    <p:sldLayoutId id="2147483677" r:id="rId24"/>
    <p:sldLayoutId id="2147483684" r:id="rId25"/>
    <p:sldLayoutId id="2147483685" r:id="rId26"/>
    <p:sldLayoutId id="2147483686" r:id="rId27"/>
    <p:sldLayoutId id="2147483687" r:id="rId28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2.jp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emf"/><Relationship Id="rId2" Type="http://schemas.openxmlformats.org/officeDocument/2006/relationships/tags" Target="../tags/tag8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2.jpg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notesSlide" Target="../notesSlides/notesSlide7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emf"/><Relationship Id="rId2" Type="http://schemas.openxmlformats.org/officeDocument/2006/relationships/tags" Target="../tags/tag4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notesSlide" Target="../notesSlides/notesSlide9.xml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9450DF58-A95D-4A98-A805-D894B682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187BA906-CA3D-4E26-BCB5-D402042419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r="37854"/>
          <a:stretch/>
        </p:blipFill>
        <p:spPr>
          <a:xfrm>
            <a:off x="-153077" y="2083325"/>
            <a:ext cx="5682634" cy="3119840"/>
          </a:xfrm>
          <a:prstGeom prst="rect">
            <a:avLst/>
          </a:prstGeom>
        </p:spPr>
      </p:pic>
      <p:sp>
        <p:nvSpPr>
          <p:cNvPr id="5" name="矩形 259">
            <a:extLst>
              <a:ext uri="{FF2B5EF4-FFF2-40B4-BE49-F238E27FC236}">
                <a16:creationId xmlns="" xmlns:a16="http://schemas.microsoft.com/office/drawing/2014/main" id="{BD22AB4D-5514-4D38-9918-1E406535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1855949"/>
            <a:ext cx="43466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电影院信息管理系统</a:t>
            </a:r>
            <a:endParaRPr lang="en-US" altLang="zh-CN" sz="3600" cap="all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22FCD6C1-53DF-4133-AB24-386EF7E4D2B4}"/>
              </a:ext>
            </a:extLst>
          </p:cNvPr>
          <p:cNvSpPr/>
          <p:nvPr/>
        </p:nvSpPr>
        <p:spPr>
          <a:xfrm>
            <a:off x="3167844" y="2815545"/>
            <a:ext cx="1755195" cy="23370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="" xmlns:a16="http://schemas.microsoft.com/office/drawing/2014/main" id="{4533BE4E-9E51-4DAE-8BB8-B16FA9E852A6}"/>
              </a:ext>
            </a:extLst>
          </p:cNvPr>
          <p:cNvSpPr/>
          <p:nvPr/>
        </p:nvSpPr>
        <p:spPr>
          <a:xfrm>
            <a:off x="5292080" y="2806258"/>
            <a:ext cx="1778747" cy="2337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>
            <a:extLst>
              <a:ext uri="{FF2B5EF4-FFF2-40B4-BE49-F238E27FC236}">
                <a16:creationId xmlns="" xmlns:a16="http://schemas.microsoft.com/office/drawing/2014/main" id="{B14AC068-B71A-4CC2-8CC1-B1D24C642054}"/>
              </a:ext>
            </a:extLst>
          </p:cNvPr>
          <p:cNvSpPr txBox="1"/>
          <p:nvPr/>
        </p:nvSpPr>
        <p:spPr>
          <a:xfrm>
            <a:off x="3080338" y="2788568"/>
            <a:ext cx="1833835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周琳婕、陈厅、章浩文</a:t>
            </a:r>
            <a:endParaRPr lang="zh-CN" altLang="zh-CN" sz="105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="" xmlns:a16="http://schemas.microsoft.com/office/drawing/2014/main" id="{910C7901-3747-4D10-8960-82762C286D82}"/>
              </a:ext>
            </a:extLst>
          </p:cNvPr>
          <p:cNvSpPr txBox="1"/>
          <p:nvPr/>
        </p:nvSpPr>
        <p:spPr>
          <a:xfrm>
            <a:off x="5390994" y="2788568"/>
            <a:ext cx="1580917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</a:t>
            </a:r>
            <a:r>
              <a:rPr lang="zh-CN" altLang="zh-CN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：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年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06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月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21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日</a:t>
            </a:r>
            <a:endParaRPr lang="zh-CN" altLang="zh-CN" sz="1050" dirty="0">
              <a:solidFill>
                <a:schemeClr val="accent1">
                  <a:lumMod val="75000"/>
                </a:schemeClr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pic>
        <p:nvPicPr>
          <p:cNvPr id="8" name="纯音乐 - 爱的协奏曲 - concerto pour unr j">
            <a:hlinkClick r:id="" action="ppaction://media"/>
            <a:extLst>
              <a:ext uri="{FF2B5EF4-FFF2-40B4-BE49-F238E27FC236}">
                <a16:creationId xmlns="" xmlns:a16="http://schemas.microsoft.com/office/drawing/2014/main" id="{5DD177FB-2884-4B8E-BDEB-E4C40A809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2596" y="2472562"/>
            <a:ext cx="609600" cy="609600"/>
          </a:xfrm>
          <a:prstGeom prst="rect">
            <a:avLst/>
          </a:prstGeom>
        </p:spPr>
      </p:pic>
      <p:sp>
        <p:nvSpPr>
          <p:cNvPr id="18" name="文本框 10">
            <a:extLst>
              <a:ext uri="{FF2B5EF4-FFF2-40B4-BE49-F238E27FC236}">
                <a16:creationId xmlns="" xmlns:a16="http://schemas.microsoft.com/office/drawing/2014/main" id="{A52F9021-4D61-4270-92F9-7D60C8F1F31F}"/>
              </a:ext>
            </a:extLst>
          </p:cNvPr>
          <p:cNvSpPr txBox="1"/>
          <p:nvPr/>
        </p:nvSpPr>
        <p:spPr>
          <a:xfrm>
            <a:off x="2249451" y="2464532"/>
            <a:ext cx="5347176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algn="ctr" eaLnBrk="0" hangingPunct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2018 DIAN YING YUAN XIN XI GAUN LI XI TONG</a:t>
            </a:r>
          </a:p>
        </p:txBody>
      </p:sp>
      <p:sp>
        <p:nvSpPr>
          <p:cNvPr id="12" name="矩形 259">
            <a:extLst>
              <a:ext uri="{FF2B5EF4-FFF2-40B4-BE49-F238E27FC236}">
                <a16:creationId xmlns:a16="http://schemas.microsoft.com/office/drawing/2014/main" xmlns="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874122"/>
            <a:ext cx="14816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6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2018</a:t>
            </a:r>
            <a:endParaRPr lang="en-US" altLang="zh-CN" sz="6600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5" grpId="1"/>
      <p:bldP spid="13" grpId="0" animBg="1"/>
      <p:bldP spid="14" grpId="0" animBg="1"/>
      <p:bldP spid="15" grpId="0"/>
      <p:bldP spid="16" grpId="0"/>
      <p:bldP spid="18" grpId="0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228318" y="434340"/>
            <a:ext cx="4162425" cy="78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102"/>
          <p:cNvSpPr txBox="1"/>
          <p:nvPr/>
        </p:nvSpPr>
        <p:spPr>
          <a:xfrm>
            <a:off x="3725354" y="1377976"/>
            <a:ext cx="316835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管理系统顶层数据流图</a:t>
            </a:r>
          </a:p>
        </p:txBody>
      </p:sp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827584" y="1713257"/>
            <a:ext cx="3744416" cy="244706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103"/>
          <p:cNvSpPr txBox="1"/>
          <p:nvPr/>
        </p:nvSpPr>
        <p:spPr>
          <a:xfrm>
            <a:off x="1034883" y="4299094"/>
            <a:ext cx="332981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管理系统第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层数据流图</a:t>
            </a:r>
          </a:p>
        </p:txBody>
      </p:sp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4932040" y="2176500"/>
            <a:ext cx="3580680" cy="1692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04"/>
          <p:cNvSpPr txBox="1"/>
          <p:nvPr/>
        </p:nvSpPr>
        <p:spPr>
          <a:xfrm>
            <a:off x="5994255" y="4136656"/>
            <a:ext cx="179890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订票管理”的细化</a:t>
            </a:r>
          </a:p>
        </p:txBody>
      </p:sp>
    </p:spTree>
    <p:extLst>
      <p:ext uri="{BB962C8B-B14F-4D97-AF65-F5344CB8AC3E}">
        <p14:creationId xmlns:p14="http://schemas.microsoft.com/office/powerpoint/2010/main" val="36206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1"/>
            </p:custDataLst>
          </p:nvPr>
        </p:nvSpPr>
        <p:spPr>
          <a:xfrm>
            <a:off x="1259632" y="2134661"/>
            <a:ext cx="2340260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系统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E-R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模型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图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659170"/>
            <a:ext cx="3994255" cy="39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系统设计报告</a:t>
            </a:r>
          </a:p>
        </p:txBody>
      </p:sp>
      <p:cxnSp>
        <p:nvCxnSpPr>
          <p:cNvPr id="59" name="直接连接符 58"/>
          <p:cNvCxnSpPr/>
          <p:nvPr>
            <p:custDataLst>
              <p:tags r:id="rId1"/>
            </p:custDataLst>
          </p:nvPr>
        </p:nvCxnSpPr>
        <p:spPr bwMode="auto">
          <a:xfrm>
            <a:off x="7014869" y="2637499"/>
            <a:ext cx="0" cy="103815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>
            <p:custDataLst>
              <p:tags r:id="rId2"/>
            </p:custDataLst>
          </p:nvPr>
        </p:nvSpPr>
        <p:spPr bwMode="auto">
          <a:xfrm>
            <a:off x="6830097" y="2140828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1" name="文本框 2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45057" y="2172361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</a:rPr>
              <a:t>应用环境</a:t>
            </a:r>
          </a:p>
        </p:txBody>
      </p:sp>
      <p:sp>
        <p:nvSpPr>
          <p:cNvPr id="62" name="文本框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91737" y="2791223"/>
            <a:ext cx="1099741" cy="5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4.1</a:t>
            </a: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​硬件环境​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4.2  </a:t>
            </a: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 软件环境</a:t>
            </a:r>
          </a:p>
        </p:txBody>
      </p:sp>
      <p:cxnSp>
        <p:nvCxnSpPr>
          <p:cNvPr id="63" name="直接连接符 62"/>
          <p:cNvCxnSpPr/>
          <p:nvPr>
            <p:custDataLst>
              <p:tags r:id="rId5"/>
            </p:custDataLst>
          </p:nvPr>
        </p:nvCxnSpPr>
        <p:spPr bwMode="auto">
          <a:xfrm>
            <a:off x="4966552" y="1892628"/>
            <a:ext cx="0" cy="1872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>
            <p:custDataLst>
              <p:tags r:id="rId6"/>
            </p:custDataLst>
          </p:nvPr>
        </p:nvSpPr>
        <p:spPr bwMode="auto">
          <a:xfrm>
            <a:off x="4781973" y="1406429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文本框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29455" y="1444529"/>
            <a:ext cx="1204663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总体设计</a:t>
            </a:r>
          </a:p>
        </p:txBody>
      </p:sp>
      <p:sp>
        <p:nvSpPr>
          <p:cNvPr id="66" name="文本框 3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26573" y="1964911"/>
            <a:ext cx="1586773" cy="144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3.1​   人机交互设计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3.2​   数据模型​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3.2.1​数据库的概念设计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3.2.2​数据库逻辑设计​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3.2.3​数据库物理设计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
3.3​   接口设计</a:t>
            </a:r>
          </a:p>
        </p:txBody>
      </p:sp>
      <p:cxnSp>
        <p:nvCxnSpPr>
          <p:cNvPr id="67" name="直接连接符 66"/>
          <p:cNvCxnSpPr/>
          <p:nvPr>
            <p:custDataLst>
              <p:tags r:id="rId9"/>
            </p:custDataLst>
          </p:nvPr>
        </p:nvCxnSpPr>
        <p:spPr bwMode="auto">
          <a:xfrm>
            <a:off x="2835209" y="2365376"/>
            <a:ext cx="0" cy="1406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>
            <p:custDataLst>
              <p:tags r:id="rId10"/>
            </p:custDataLst>
          </p:nvPr>
        </p:nvSpPr>
        <p:spPr bwMode="auto">
          <a:xfrm>
            <a:off x="2650437" y="1907222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文本框 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55506" y="1938754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系统分析</a:t>
            </a:r>
          </a:p>
        </p:txBody>
      </p:sp>
      <p:sp>
        <p:nvSpPr>
          <p:cNvPr id="70" name="文本框 3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73223" y="2372360"/>
            <a:ext cx="1388162" cy="9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2.1​系统流程图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2.2​系统模块设计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zh-CN" altLang="en-US" sz="11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（详细设计报告）</a:t>
            </a:r>
          </a:p>
        </p:txBody>
      </p:sp>
      <p:cxnSp>
        <p:nvCxnSpPr>
          <p:cNvPr id="71" name="直接连接符 70"/>
          <p:cNvCxnSpPr/>
          <p:nvPr>
            <p:custDataLst>
              <p:tags r:id="rId13"/>
            </p:custDataLst>
          </p:nvPr>
        </p:nvCxnSpPr>
        <p:spPr bwMode="auto">
          <a:xfrm>
            <a:off x="1112051" y="2822476"/>
            <a:ext cx="0" cy="103815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>
            <p:custDataLst>
              <p:tags r:id="rId14"/>
            </p:custDataLst>
          </p:nvPr>
        </p:nvSpPr>
        <p:spPr bwMode="auto">
          <a:xfrm>
            <a:off x="927279" y="2339876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3" name="文本框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335888" y="2382738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引言</a:t>
            </a:r>
          </a:p>
        </p:txBody>
      </p:sp>
      <p:sp>
        <p:nvSpPr>
          <p:cNvPr id="74" name="文本框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84972" y="2821424"/>
            <a:ext cx="1353614" cy="9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1.1​编写目的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1.2​范围​
1.3​参考资料​
1.4​术语和缩写词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2837363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2"/>
            </p:custDataLst>
          </p:nvPr>
        </p:nvSpPr>
        <p:spPr>
          <a:xfrm>
            <a:off x="1259632" y="2134661"/>
            <a:ext cx="2340260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系统软件结构图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336872"/>
              </p:ext>
            </p:extLst>
          </p:nvPr>
        </p:nvGraphicFramePr>
        <p:xfrm>
          <a:off x="3923928" y="556320"/>
          <a:ext cx="4194585" cy="385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6" imgW="5353996" imgH="4913283" progId="Visio.Drawing.11">
                  <p:embed/>
                </p:oleObj>
              </mc:Choice>
              <mc:Fallback>
                <p:oleObj name="Visio" r:id="rId6" imgW="5353996" imgH="4913283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56320"/>
                        <a:ext cx="4194585" cy="3852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1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3B1C4DA-485A-4099-9FE5-054DEAF10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707008D-4D56-4352-8ECE-30DCF7D3BC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39996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作品简介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54875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:a16="http://schemas.microsoft.com/office/drawing/2014/main" xmlns="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802093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:a16="http://schemas.microsoft.com/office/drawing/2014/main" xmlns="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:a16="http://schemas.microsoft.com/office/drawing/2014/main" xmlns="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:a16="http://schemas.microsoft.com/office/drawing/2014/main" xmlns="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82727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2681301" y="2990219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19672" y="1237717"/>
            <a:ext cx="6120680" cy="2847433"/>
            <a:chOff x="4777468" y="1017700"/>
            <a:chExt cx="4464496" cy="2847433"/>
          </a:xfrm>
        </p:grpSpPr>
        <p:sp>
          <p:nvSpPr>
            <p:cNvPr id="17" name="圆角矩形 16"/>
            <p:cNvSpPr/>
            <p:nvPr/>
          </p:nvSpPr>
          <p:spPr>
            <a:xfrm>
              <a:off x="4840928" y="1017700"/>
              <a:ext cx="4329028" cy="371864"/>
            </a:xfrm>
            <a:prstGeom prst="roundRect">
              <a:avLst>
                <a:gd name="adj" fmla="val 10893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3020" y="1027718"/>
              <a:ext cx="1313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电影院管理系统概述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TextBox 2"/>
            <p:cNvSpPr txBox="1">
              <a:spLocks noChangeArrowheads="1"/>
            </p:cNvSpPr>
            <p:nvPr/>
          </p:nvSpPr>
          <p:spPr bwMode="auto">
            <a:xfrm>
              <a:off x="4777468" y="1556809"/>
              <a:ext cx="4464496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      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当今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社会是一个信息爆炸的社会，无论是企业、工厂，还是机关、学校，由于与外界的联系越来越广泛，所获得的信息量也会越来越多，各行各业中都离不开信息处理，因此计算机被广泛应用于信息管理系统。使用计算机进行信息可以提高工作效率，并且提高了数据的安全性。对于复杂的信息管理，计算机能够充分发挥它的优越性。管理系统是进行信息的采集、存储、加工、维护和使用的系统，它是随着管理科学和技术科学的发展而形成的。电影院管理系统是一个经济社会不可缺少的部分，它的内容对于企业管理的决策者和管理者来说都至关重要，电影院管理系统应该能使影院经理人更快更高效的管理影片信息、安排电影场次、管理会员系统等，使售票员在卖票时更快的查询。但是一直以来人们都是靠传统人工的方式管理影院售票，这种管理方式存在着许多缺点，如：效率低、保密性差，另外时间一长，将产生大量的文件和数据，这对于查找、更新和维护都带来了不少的困难。随着科学技术的不断提高，计算机科学日渐成熟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其强大的功能已为人们深刻认识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它已进入人类社会的各个领域并发挥着越来越重要的作用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3480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4957B18-56D9-4072-B359-489A3583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5ADD7E4-C810-4897-AE60-E712A54C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03992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使用模式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18871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:a16="http://schemas.microsoft.com/office/drawing/2014/main" xmlns="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766089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:a16="http://schemas.microsoft.com/office/drawing/2014/main" xmlns="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:a16="http://schemas.microsoft.com/office/drawing/2014/main" xmlns="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:a16="http://schemas.microsoft.com/office/drawing/2014/main" xmlns="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791271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2646496" y="2980173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0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策略模式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204392"/>
            <a:ext cx="6085818" cy="262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52449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单例模式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48606"/>
            <a:ext cx="38862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3986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简单工厂模式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90" y="1041833"/>
            <a:ext cx="4622837" cy="370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3986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30C5B88-23B1-4615-A0A0-F96330E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grpSp>
        <p:nvGrpSpPr>
          <p:cNvPr id="3" name="Group 1257"/>
          <p:cNvGrpSpPr>
            <a:grpSpLocks noChangeAspect="1"/>
          </p:cNvGrpSpPr>
          <p:nvPr/>
        </p:nvGrpSpPr>
        <p:grpSpPr>
          <a:xfrm rot="10800000" flipH="1">
            <a:off x="1524479" y="3059803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34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35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5" name="Group 1262"/>
          <p:cNvGrpSpPr>
            <a:grpSpLocks noChangeAspect="1"/>
          </p:cNvGrpSpPr>
          <p:nvPr/>
        </p:nvGrpSpPr>
        <p:grpSpPr>
          <a:xfrm>
            <a:off x="3134429" y="2681468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37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38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6" name="Group 1267"/>
          <p:cNvGrpSpPr>
            <a:grpSpLocks noChangeAspect="1"/>
          </p:cNvGrpSpPr>
          <p:nvPr/>
        </p:nvGrpSpPr>
        <p:grpSpPr>
          <a:xfrm rot="10800000" flipH="1">
            <a:off x="4563521" y="3059805"/>
            <a:ext cx="974768" cy="506153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0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41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1272"/>
          <p:cNvGrpSpPr>
            <a:grpSpLocks noChangeAspect="1"/>
          </p:cNvGrpSpPr>
          <p:nvPr/>
        </p:nvGrpSpPr>
        <p:grpSpPr>
          <a:xfrm>
            <a:off x="6156176" y="2648536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43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44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57" name="Rectangle 72"/>
          <p:cNvSpPr>
            <a:spLocks noChangeAspect="1"/>
          </p:cNvSpPr>
          <p:nvPr/>
        </p:nvSpPr>
        <p:spPr>
          <a:xfrm rot="20935423">
            <a:off x="1864975" y="308498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59" name="TextBox 43"/>
          <p:cNvSpPr txBox="1"/>
          <p:nvPr/>
        </p:nvSpPr>
        <p:spPr>
          <a:xfrm>
            <a:off x="3094972" y="2341789"/>
            <a:ext cx="1715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作品简介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Rectangle 137"/>
          <p:cNvSpPr>
            <a:spLocks noChangeAspect="1"/>
          </p:cNvSpPr>
          <p:nvPr/>
        </p:nvSpPr>
        <p:spPr>
          <a:xfrm rot="594578">
            <a:off x="3370168" y="2704102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61" name="Rectangle 142"/>
          <p:cNvSpPr>
            <a:spLocks noChangeAspect="1"/>
          </p:cNvSpPr>
          <p:nvPr/>
        </p:nvSpPr>
        <p:spPr>
          <a:xfrm rot="20856684">
            <a:off x="4860936" y="3078784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62" name="Rectangle 143"/>
          <p:cNvSpPr>
            <a:spLocks noChangeAspect="1"/>
          </p:cNvSpPr>
          <p:nvPr/>
        </p:nvSpPr>
        <p:spPr>
          <a:xfrm rot="630609">
            <a:off x="6465752" y="269707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66" name="TextBox 50"/>
          <p:cNvSpPr txBox="1"/>
          <p:nvPr/>
        </p:nvSpPr>
        <p:spPr>
          <a:xfrm>
            <a:off x="1524479" y="3694475"/>
            <a:ext cx="16400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软件报告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52"/>
          <p:cNvSpPr txBox="1"/>
          <p:nvPr/>
        </p:nvSpPr>
        <p:spPr>
          <a:xfrm>
            <a:off x="4563520" y="3694475"/>
            <a:ext cx="1821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使用模式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54"/>
          <p:cNvSpPr txBox="1"/>
          <p:nvPr/>
        </p:nvSpPr>
        <p:spPr>
          <a:xfrm>
            <a:off x="6156176" y="2263974"/>
            <a:ext cx="15173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页面展示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0803C427-371D-497F-90C5-D986B8D04665}"/>
              </a:ext>
            </a:extLst>
          </p:cNvPr>
          <p:cNvGrpSpPr/>
          <p:nvPr/>
        </p:nvGrpSpPr>
        <p:grpSpPr>
          <a:xfrm>
            <a:off x="-216532" y="1240396"/>
            <a:ext cx="2314719" cy="728876"/>
            <a:chOff x="-190991" y="187078"/>
            <a:chExt cx="2314719" cy="72887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8EC24F27-524C-4D37-ABEA-5EDC9D968BDE}"/>
                </a:ext>
              </a:extLst>
            </p:cNvPr>
            <p:cNvGrpSpPr/>
            <p:nvPr/>
          </p:nvGrpSpPr>
          <p:grpSpPr>
            <a:xfrm flipH="1">
              <a:off x="250" y="187078"/>
              <a:ext cx="2061791" cy="728876"/>
              <a:chOff x="7380287" y="2660959"/>
              <a:chExt cx="3408364" cy="1797495"/>
            </a:xfrm>
          </p:grpSpPr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xmlns="" id="{4899843C-A891-4CD8-A802-06C1FEDFD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87" y="3051930"/>
                <a:ext cx="3408362" cy="1406524"/>
              </a:xfrm>
              <a:custGeom>
                <a:avLst/>
                <a:gdLst>
                  <a:gd name="T0" fmla="*/ 802 w 802"/>
                  <a:gd name="T1" fmla="*/ 0 h 329"/>
                  <a:gd name="T2" fmla="*/ 802 w 802"/>
                  <a:gd name="T3" fmla="*/ 329 h 329"/>
                  <a:gd name="T4" fmla="*/ 0 w 802"/>
                  <a:gd name="T5" fmla="*/ 329 h 329"/>
                  <a:gd name="T6" fmla="*/ 0 w 802"/>
                  <a:gd name="T7" fmla="*/ 234 h 329"/>
                  <a:gd name="T8" fmla="*/ 234 w 802"/>
                  <a:gd name="T9" fmla="*/ 0 h 329"/>
                  <a:gd name="T10" fmla="*/ 802 w 80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329">
                    <a:moveTo>
                      <a:pt x="802" y="0"/>
                    </a:moveTo>
                    <a:cubicBezTo>
                      <a:pt x="802" y="329"/>
                      <a:pt x="802" y="329"/>
                      <a:pt x="802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4" y="0"/>
                      <a:pt x="234" y="0"/>
                    </a:cubicBez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0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xmlns="" id="{54304F46-949F-45F0-84A5-5C45A9615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88" y="2660959"/>
                <a:ext cx="3408363" cy="1406525"/>
              </a:xfrm>
              <a:custGeom>
                <a:avLst/>
                <a:gdLst>
                  <a:gd name="T0" fmla="*/ 802 w 802"/>
                  <a:gd name="T1" fmla="*/ 0 h 329"/>
                  <a:gd name="T2" fmla="*/ 802 w 802"/>
                  <a:gd name="T3" fmla="*/ 329 h 329"/>
                  <a:gd name="T4" fmla="*/ 0 w 802"/>
                  <a:gd name="T5" fmla="*/ 329 h 329"/>
                  <a:gd name="T6" fmla="*/ 0 w 802"/>
                  <a:gd name="T7" fmla="*/ 234 h 329"/>
                  <a:gd name="T8" fmla="*/ 234 w 802"/>
                  <a:gd name="T9" fmla="*/ 0 h 329"/>
                  <a:gd name="T10" fmla="*/ 802 w 80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329">
                    <a:moveTo>
                      <a:pt x="802" y="0"/>
                    </a:moveTo>
                    <a:cubicBezTo>
                      <a:pt x="802" y="329"/>
                      <a:pt x="802" y="329"/>
                      <a:pt x="802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4" y="0"/>
                      <a:pt x="234" y="0"/>
                    </a:cubicBez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8FB2C38C-7C40-4C20-95CA-68EBB8F32214}"/>
                </a:ext>
              </a:extLst>
            </p:cNvPr>
            <p:cNvSpPr txBox="1"/>
            <p:nvPr/>
          </p:nvSpPr>
          <p:spPr>
            <a:xfrm>
              <a:off x="-190991" y="274387"/>
              <a:ext cx="2314719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69">
                <a:lnSpc>
                  <a:spcPct val="120000"/>
                </a:lnSpc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r>
                <a:rPr lang="zh-CN" altLang="en-US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en-US" altLang="ko-KR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69907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6" grpId="0"/>
      <p:bldP spid="68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BAC7040-CA2F-461A-9914-C4FEF53D2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46228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页面展示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2462732" y="3015893"/>
            <a:ext cx="3489722" cy="2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61107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:a16="http://schemas.microsoft.com/office/drawing/2014/main" xmlns="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808325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:a16="http://schemas.microsoft.com/office/drawing/2014/main" xmlns="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:a16="http://schemas.microsoft.com/office/drawing/2014/main" xmlns="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:a16="http://schemas.microsoft.com/office/drawing/2014/main" xmlns="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833507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788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C$A2$CV)}M_I3]MHI0U1K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004" y="1168388"/>
            <a:ext cx="4157164" cy="337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Documents\Tencent Files\457265848\Image\C2C\D{NWDRTL)GJ]UM551Z)EQZ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23" y="750858"/>
            <a:ext cx="6344160" cy="41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76" y="754992"/>
            <a:ext cx="6368329" cy="412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影片管理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S~91%CG(0F0[)0R{UGI%}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952364"/>
            <a:ext cx="542314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场次管理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3" descr="C:\Users\Administrator\Documents\Tencent Files\457265848\Image\C2C\08JQ@%)@]NO69)5DX_WS32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916360"/>
            <a:ext cx="5716788" cy="37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影厅管理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2" descr="C:\Users\Administrator\Documents\Tencent Files\457265848\Image\C2C\OW7BBH4_CA86P1A$~HK{L)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51" y="988368"/>
            <a:ext cx="5367806" cy="34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售票系统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MTX2ZNX~H$YT)FYQ`}(N~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52364"/>
            <a:ext cx="4730838" cy="30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Administrator\Documents\Tencent Files\457265848\Image\C2C\[Z6{]3~$(]BS{CA6H9ID07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74" y="1204392"/>
            <a:ext cx="4730838" cy="30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4" y="933155"/>
            <a:ext cx="5585817" cy="362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顾客管理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K3SYL%I2X8P01@W1R}01TQ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04" y="1096218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Administrator\Documents\Tencent Files\457265848\Image\C2C\$7AALRABJW7{18@0F]]YR2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5" y="1949640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ocuments\Tencent Files\457265848\Image\C2C\NVMRXI]XAHDRPTDFNDH3X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60" y="1171772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ocuments\Tencent Files\457265848\Image\C2C\{R@S3H7N$7HD}HQM7I%G0C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60" y="1874093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Administrator\Documents\Tencent Files\457265848\Image\C2C\%$`YHA@SKU}VS478`K%MOY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78" y="750858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9450DF58-A95D-4A98-A805-D894B682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187BA906-CA3D-4E26-BCB5-D4020424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r="37854"/>
          <a:stretch/>
        </p:blipFill>
        <p:spPr>
          <a:xfrm>
            <a:off x="-153077" y="2083325"/>
            <a:ext cx="5682634" cy="3119840"/>
          </a:xfrm>
          <a:prstGeom prst="rect">
            <a:avLst/>
          </a:prstGeom>
        </p:spPr>
      </p:pic>
      <p:sp>
        <p:nvSpPr>
          <p:cNvPr id="5" name="矩形 259">
            <a:extLst>
              <a:ext uri="{FF2B5EF4-FFF2-40B4-BE49-F238E27FC236}">
                <a16:creationId xmlns="" xmlns:a16="http://schemas.microsoft.com/office/drawing/2014/main" id="{BD22AB4D-5514-4D38-9918-1E406535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614" y="1855949"/>
            <a:ext cx="43466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宋体" pitchFamily="2" charset="-122"/>
              </a:rPr>
              <a:t>演讲完毕  谢谢观看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宋体" pitchFamily="2" charset="-122"/>
            </a:endParaRPr>
          </a:p>
        </p:txBody>
      </p:sp>
      <p:sp>
        <p:nvSpPr>
          <p:cNvPr id="10" name="矩形 259">
            <a:extLst>
              <a:ext uri="{FF2B5EF4-FFF2-40B4-BE49-F238E27FC236}">
                <a16:creationId xmlns="" xmlns:a16="http://schemas.microsoft.com/office/drawing/2014/main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874122"/>
            <a:ext cx="14816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6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2018</a:t>
            </a:r>
            <a:endParaRPr lang="en-US" altLang="zh-CN" sz="6600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10">
            <a:extLst>
              <a:ext uri="{FF2B5EF4-FFF2-40B4-BE49-F238E27FC236}">
                <a16:creationId xmlns="" xmlns:a16="http://schemas.microsoft.com/office/drawing/2014/main" id="{A52F9021-4D61-4270-92F9-7D60C8F1F31F}"/>
              </a:ext>
            </a:extLst>
          </p:cNvPr>
          <p:cNvSpPr txBox="1"/>
          <p:nvPr/>
        </p:nvSpPr>
        <p:spPr>
          <a:xfrm>
            <a:off x="2159732" y="2445951"/>
            <a:ext cx="5347176" cy="2846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algn="ctr" eaLnBrk="0" latinLnBrk="0" hangingPunct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THE PROFESSIONAL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POWERPOINT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TEMPLATES</a:t>
            </a:r>
          </a:p>
        </p:txBody>
      </p:sp>
      <p:sp>
        <p:nvSpPr>
          <p:cNvPr id="11" name="矩形: 圆角 12">
            <a:extLst>
              <a:ext uri="{FF2B5EF4-FFF2-40B4-BE49-F238E27FC236}">
                <a16:creationId xmlns="" xmlns:a16="http://schemas.microsoft.com/office/drawing/2014/main" id="{22FCD6C1-53DF-4133-AB24-386EF7E4D2B4}"/>
              </a:ext>
            </a:extLst>
          </p:cNvPr>
          <p:cNvSpPr/>
          <p:nvPr/>
        </p:nvSpPr>
        <p:spPr>
          <a:xfrm>
            <a:off x="3167844" y="2815545"/>
            <a:ext cx="1755195" cy="23370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3">
            <a:extLst>
              <a:ext uri="{FF2B5EF4-FFF2-40B4-BE49-F238E27FC236}">
                <a16:creationId xmlns="" xmlns:a16="http://schemas.microsoft.com/office/drawing/2014/main" id="{4533BE4E-9E51-4DAE-8BB8-B16FA9E852A6}"/>
              </a:ext>
            </a:extLst>
          </p:cNvPr>
          <p:cNvSpPr/>
          <p:nvPr/>
        </p:nvSpPr>
        <p:spPr>
          <a:xfrm>
            <a:off x="5292080" y="2806258"/>
            <a:ext cx="1778747" cy="2337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5">
            <a:extLst>
              <a:ext uri="{FF2B5EF4-FFF2-40B4-BE49-F238E27FC236}">
                <a16:creationId xmlns="" xmlns:a16="http://schemas.microsoft.com/office/drawing/2014/main" id="{B14AC068-B71A-4CC2-8CC1-B1D24C642054}"/>
              </a:ext>
            </a:extLst>
          </p:cNvPr>
          <p:cNvSpPr txBox="1"/>
          <p:nvPr/>
        </p:nvSpPr>
        <p:spPr>
          <a:xfrm>
            <a:off x="3080338" y="2788568"/>
            <a:ext cx="1833835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周琳婕、陈厅、章浩文</a:t>
            </a:r>
            <a:endParaRPr lang="zh-CN" altLang="zh-CN" sz="105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="" xmlns:a16="http://schemas.microsoft.com/office/drawing/2014/main" id="{910C7901-3747-4D10-8960-82762C286D82}"/>
              </a:ext>
            </a:extLst>
          </p:cNvPr>
          <p:cNvSpPr txBox="1"/>
          <p:nvPr/>
        </p:nvSpPr>
        <p:spPr>
          <a:xfrm>
            <a:off x="5390994" y="2788568"/>
            <a:ext cx="1580917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</a:t>
            </a:r>
            <a:r>
              <a:rPr lang="zh-CN" altLang="zh-CN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：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年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06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月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21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日</a:t>
            </a:r>
            <a:endParaRPr lang="zh-CN" altLang="zh-CN" sz="1050" dirty="0">
              <a:solidFill>
                <a:schemeClr val="accent1">
                  <a:lumMod val="75000"/>
                </a:schemeClr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18" grpId="0"/>
      <p:bldP spid="11" grpId="0" animBg="1"/>
      <p:bldP spid="12" grpId="0" animBg="1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B5260E9B-AF4D-42AF-ACD0-E40FBA4CF6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547120" y="2323972"/>
            <a:ext cx="1164421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软件报告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2681302" y="2793832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738851"/>
            <a:ext cx="3514725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:a16="http://schemas.microsoft.com/office/drawing/2014/main" xmlns="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586069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:a16="http://schemas.microsoft.com/office/drawing/2014/main" xmlns="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:a16="http://schemas.microsoft.com/office/drawing/2014/main" xmlns="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:a16="http://schemas.microsoft.com/office/drawing/2014/main" xmlns="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611251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646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grpSp>
        <p:nvGrpSpPr>
          <p:cNvPr id="2" name="Group 1294"/>
          <p:cNvGrpSpPr/>
          <p:nvPr/>
        </p:nvGrpSpPr>
        <p:grpSpPr>
          <a:xfrm>
            <a:off x="1962962" y="1472189"/>
            <a:ext cx="398152" cy="398228"/>
            <a:chOff x="0" y="0"/>
            <a:chExt cx="1243363" cy="1243363"/>
          </a:xfrm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616658" y="1661622"/>
            <a:ext cx="98323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4717592" y="1678463"/>
            <a:ext cx="98323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 flipV="1">
            <a:off x="3347864" y="3386631"/>
            <a:ext cx="1451286" cy="7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6763068" y="1670590"/>
            <a:ext cx="12066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7968880" y="1678100"/>
            <a:ext cx="0" cy="17085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6086878" y="3382561"/>
            <a:ext cx="1882169" cy="1153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328"/>
          <p:cNvSpPr/>
          <p:nvPr/>
        </p:nvSpPr>
        <p:spPr>
          <a:xfrm flipH="1" flipV="1">
            <a:off x="1138138" y="3382561"/>
            <a:ext cx="1222976" cy="407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9"/>
          <p:cNvSpPr/>
          <p:nvPr/>
        </p:nvSpPr>
        <p:spPr>
          <a:xfrm flipV="1">
            <a:off x="1139907" y="1670591"/>
            <a:ext cx="0" cy="17160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30"/>
          <p:cNvSpPr/>
          <p:nvPr/>
        </p:nvSpPr>
        <p:spPr>
          <a:xfrm flipV="1">
            <a:off x="1135634" y="1664189"/>
            <a:ext cx="628054" cy="64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3985606" y="1472189"/>
            <a:ext cx="398152" cy="398228"/>
            <a:chOff x="0" y="0"/>
            <a:chExt cx="1243363" cy="1243363"/>
          </a:xfrm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067936" y="1472189"/>
            <a:ext cx="398152" cy="398228"/>
            <a:chOff x="0" y="0"/>
            <a:chExt cx="1243363" cy="1243363"/>
          </a:xfrm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63" tIns="53563" rIns="53563" bIns="53563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5184068" y="3183272"/>
            <a:ext cx="398152" cy="398228"/>
            <a:chOff x="0" y="0"/>
            <a:chExt cx="1243363" cy="1243363"/>
          </a:xfrm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63" tIns="53563" rIns="53563" bIns="53563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735796" y="3183272"/>
            <a:ext cx="398152" cy="398228"/>
            <a:chOff x="0" y="0"/>
            <a:chExt cx="1243363" cy="1243363"/>
          </a:xfrm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92D050"/>
              </a:solidFill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6" name="Text Placeholder 4"/>
          <p:cNvSpPr txBox="1">
            <a:spLocks/>
          </p:cNvSpPr>
          <p:nvPr/>
        </p:nvSpPr>
        <p:spPr>
          <a:xfrm>
            <a:off x="1982422" y="1973062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、背景和意义</a:t>
            </a: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4005067" y="1973062"/>
            <a:ext cx="1695759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、部门调研</a:t>
            </a: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086878" y="1973062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、系统功能和性能需求</a:t>
            </a:r>
          </a:p>
        </p:txBody>
      </p:sp>
      <p:sp>
        <p:nvSpPr>
          <p:cNvPr id="54" name="Text Placeholder 4"/>
          <p:cNvSpPr txBox="1">
            <a:spLocks/>
          </p:cNvSpPr>
          <p:nvPr/>
        </p:nvSpPr>
        <p:spPr>
          <a:xfrm>
            <a:off x="2740614" y="3706225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、系统流程图</a:t>
            </a:r>
          </a:p>
        </p:txBody>
      </p:sp>
      <p:sp>
        <p:nvSpPr>
          <p:cNvPr id="58" name="Text Placeholder 4"/>
          <p:cNvSpPr txBox="1">
            <a:spLocks/>
          </p:cNvSpPr>
          <p:nvPr/>
        </p:nvSpPr>
        <p:spPr>
          <a:xfrm>
            <a:off x="5203010" y="3706225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、软硬件配置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软件调研报告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6" grpId="0" build="p"/>
      <p:bldP spid="48" grpId="0" build="p"/>
      <p:bldP spid="50" grpId="0" build="p"/>
      <p:bldP spid="54" grpId="0" build="p"/>
      <p:bldP spid="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2"/>
            </p:custDataLst>
          </p:nvPr>
        </p:nvSpPr>
        <p:spPr>
          <a:xfrm>
            <a:off x="1763688" y="3407813"/>
            <a:ext cx="1817709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电影院管理组织结构图</a:t>
            </a: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653815"/>
              </p:ext>
            </p:extLst>
          </p:nvPr>
        </p:nvGraphicFramePr>
        <p:xfrm>
          <a:off x="941948" y="1384412"/>
          <a:ext cx="3415133" cy="175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1948" y="1384412"/>
                        <a:ext cx="3415133" cy="175929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本框 6"/>
          <p:cNvSpPr txBox="1"/>
          <p:nvPr>
            <p:custDataLst>
              <p:tags r:id="rId3"/>
            </p:custDataLst>
          </p:nvPr>
        </p:nvSpPr>
        <p:spPr>
          <a:xfrm>
            <a:off x="5364088" y="3407813"/>
            <a:ext cx="2628292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电影院信息管理系统功能图结构图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710290"/>
              </p:ext>
            </p:extLst>
          </p:nvPr>
        </p:nvGraphicFramePr>
        <p:xfrm>
          <a:off x="4680012" y="1384412"/>
          <a:ext cx="3691119" cy="182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9" imgW="4977049" imgH="2454485" progId="Visio.Drawing.11">
                  <p:embed/>
                </p:oleObj>
              </mc:Choice>
              <mc:Fallback>
                <p:oleObj name="Visio" r:id="rId9" imgW="4977049" imgH="245448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12" y="1384412"/>
                        <a:ext cx="3691119" cy="18208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8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可行性分析报告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311860" y="2277592"/>
            <a:ext cx="2039644" cy="1813695"/>
            <a:chOff x="4781973" y="1406429"/>
            <a:chExt cx="2039644" cy="1813695"/>
          </a:xfrm>
        </p:grpSpPr>
        <p:cxnSp>
          <p:nvCxnSpPr>
            <p:cNvPr id="63" name="直接连接符 62"/>
            <p:cNvCxnSpPr/>
            <p:nvPr>
              <p:custDataLst>
                <p:tags r:id="rId17"/>
              </p:custDataLst>
            </p:nvPr>
          </p:nvCxnSpPr>
          <p:spPr bwMode="auto">
            <a:xfrm flipH="1">
              <a:off x="4963131" y="1892628"/>
              <a:ext cx="3421" cy="132749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18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229455" y="1444528"/>
              <a:ext cx="1592162" cy="414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62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chemeClr val="bg2">
                      <a:lumMod val="10000"/>
                    </a:schemeClr>
                  </a:solidFill>
                </a:rPr>
                <a:t>可行性分析的前提</a:t>
              </a:r>
            </a:p>
          </p:txBody>
        </p:sp>
        <p:sp>
          <p:nvSpPr>
            <p:cNvPr id="66" name="文本框 30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26573" y="1964911"/>
              <a:ext cx="1586773" cy="108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3.1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的要求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3.2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的目标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3.3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的环境、条件、假定和限制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3.4  进行可行性分析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的方法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018114" y="1680607"/>
            <a:ext cx="1819357" cy="2465474"/>
            <a:chOff x="2650437" y="1907222"/>
            <a:chExt cx="1819357" cy="2465474"/>
          </a:xfrm>
        </p:grpSpPr>
        <p:cxnSp>
          <p:nvCxnSpPr>
            <p:cNvPr id="67" name="直接连接符 66"/>
            <p:cNvCxnSpPr/>
            <p:nvPr>
              <p:custDataLst>
                <p:tags r:id="rId13"/>
              </p:custDataLst>
            </p:nvPr>
          </p:nvCxnSpPr>
          <p:spPr bwMode="auto">
            <a:xfrm>
              <a:off x="2835209" y="2365376"/>
              <a:ext cx="0" cy="200732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4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5550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引用文件</a:t>
              </a:r>
            </a:p>
          </p:txBody>
        </p:sp>
        <p:sp>
          <p:nvSpPr>
            <p:cNvPr id="70" name="文本框 3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57596" y="2413258"/>
              <a:ext cx="1612198" cy="799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18947" y="2625328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9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0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引言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1.1  标识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1.2  背景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1.3  项目概述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1.4  文档概述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351504" y="1712139"/>
            <a:ext cx="1703434" cy="2433942"/>
            <a:chOff x="6830097" y="2140828"/>
            <a:chExt cx="1703434" cy="2433942"/>
          </a:xfrm>
        </p:grpSpPr>
        <p:cxnSp>
          <p:nvCxnSpPr>
            <p:cNvPr id="104" name="直接连接符 103"/>
            <p:cNvCxnSpPr/>
            <p:nvPr>
              <p:custDataLst>
                <p:tags r:id="rId5"/>
              </p:custDataLst>
            </p:nvPr>
          </p:nvCxnSpPr>
          <p:spPr bwMode="auto">
            <a:xfrm>
              <a:off x="7014869" y="2637499"/>
              <a:ext cx="0" cy="193727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6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功能需求</a:t>
              </a:r>
            </a:p>
          </p:txBody>
        </p:sp>
        <p:sp>
          <p:nvSpPr>
            <p:cNvPr id="107" name="文本框 2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2461" y="2615332"/>
              <a:ext cx="1371070" cy="98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  主要功能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4.2  主要性能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4.3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可拓展性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4.4  安全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性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968737" y="2361748"/>
            <a:ext cx="1620839" cy="1784333"/>
            <a:chOff x="6830097" y="2140828"/>
            <a:chExt cx="1620839" cy="1784333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>
              <a:off x="7014869" y="2637499"/>
              <a:ext cx="0" cy="128766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5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77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所建议的系统</a:t>
              </a:r>
            </a:p>
          </p:txBody>
        </p:sp>
        <p:sp>
          <p:nvSpPr>
            <p:cNvPr id="118" name="文本框 28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191737" y="2615154"/>
              <a:ext cx="1259199" cy="125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5.1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对所建议的系统的说明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系统流程图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5.3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与原有系统的比较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5.4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软硬件开发环境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可行性分析报告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646539" y="1536037"/>
            <a:ext cx="2113593" cy="2718882"/>
            <a:chOff x="4781973" y="1406429"/>
            <a:chExt cx="2113593" cy="2718882"/>
          </a:xfrm>
        </p:grpSpPr>
        <p:cxnSp>
          <p:nvCxnSpPr>
            <p:cNvPr id="63" name="直接连接符 62"/>
            <p:cNvCxnSpPr/>
            <p:nvPr>
              <p:custDataLst>
                <p:tags r:id="rId17"/>
              </p:custDataLst>
            </p:nvPr>
          </p:nvCxnSpPr>
          <p:spPr bwMode="auto">
            <a:xfrm>
              <a:off x="4966552" y="1892628"/>
              <a:ext cx="0" cy="223268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18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8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229455" y="1444529"/>
              <a:ext cx="1666111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社会因素可行性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170056" y="2150153"/>
            <a:ext cx="1637508" cy="2104766"/>
            <a:chOff x="2650437" y="1907222"/>
            <a:chExt cx="1637508" cy="2104766"/>
          </a:xfrm>
        </p:grpSpPr>
        <p:cxnSp>
          <p:nvCxnSpPr>
            <p:cNvPr id="67" name="直接连接符 66"/>
            <p:cNvCxnSpPr/>
            <p:nvPr>
              <p:custDataLst>
                <p:tags r:id="rId14"/>
              </p:custDataLst>
            </p:nvPr>
          </p:nvCxnSpPr>
          <p:spPr bwMode="auto">
            <a:xfrm>
              <a:off x="2835209" y="2365376"/>
              <a:ext cx="0" cy="164661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5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7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08206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技术可行性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17252" y="2687824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10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1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经济可行性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6.1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投资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预期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的经济效益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6.3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预期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的结果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6.4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市场预测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621904" y="2605139"/>
            <a:ext cx="1620839" cy="1603438"/>
            <a:chOff x="6830097" y="2140828"/>
            <a:chExt cx="1620839" cy="1603438"/>
          </a:xfrm>
        </p:grpSpPr>
        <p:cxnSp>
          <p:nvCxnSpPr>
            <p:cNvPr id="104" name="直接连接符 103"/>
            <p:cNvCxnSpPr/>
            <p:nvPr>
              <p:custDataLst>
                <p:tags r:id="rId7"/>
              </p:custDataLst>
            </p:nvPr>
          </p:nvCxnSpPr>
          <p:spPr bwMode="auto">
            <a:xfrm>
              <a:off x="7014869" y="2637499"/>
              <a:ext cx="0" cy="110676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8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9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操作可行性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448395" y="2459449"/>
            <a:ext cx="1721238" cy="1749128"/>
            <a:chOff x="6830097" y="2140828"/>
            <a:chExt cx="1721238" cy="1749128"/>
          </a:xfrm>
        </p:grpSpPr>
        <p:cxnSp>
          <p:nvCxnSpPr>
            <p:cNvPr id="110" name="直接连接符 109"/>
            <p:cNvCxnSpPr/>
            <p:nvPr>
              <p:custDataLst>
                <p:tags r:id="rId4"/>
              </p:custDataLst>
            </p:nvPr>
          </p:nvCxnSpPr>
          <p:spPr bwMode="auto">
            <a:xfrm>
              <a:off x="7014869" y="2637499"/>
              <a:ext cx="1068" cy="125245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>
              <p:custDataLst>
                <p:tags r:id="rId5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2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199641" y="2172361"/>
              <a:ext cx="1351694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 smtClean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结论</a:t>
              </a:r>
              <a:endParaRPr lang="en-US" altLang="zh-CN" sz="1500" dirty="0">
                <a:solidFill>
                  <a:schemeClr val="bg2">
                    <a:lumMod val="10000"/>
                  </a:schemeClr>
                </a:solidFill>
                <a:sym typeface="+mn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204579" y="1788343"/>
            <a:ext cx="2003824" cy="2420234"/>
            <a:chOff x="6830097" y="2140828"/>
            <a:chExt cx="2003824" cy="2420234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 flipH="1">
              <a:off x="7013801" y="2637499"/>
              <a:ext cx="1068" cy="192356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6" y="2172361"/>
              <a:ext cx="1588865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用户使用可行性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04579" y="18202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0531" y="24909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2"/>
            </p:custDataLst>
          </p:nvPr>
        </p:nvSpPr>
        <p:spPr>
          <a:xfrm>
            <a:off x="1619672" y="2134661"/>
            <a:ext cx="1817709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系统流程图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075709"/>
              </p:ext>
            </p:extLst>
          </p:nvPr>
        </p:nvGraphicFramePr>
        <p:xfrm>
          <a:off x="3779912" y="602957"/>
          <a:ext cx="4056475" cy="3906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6" imgW="4894904" imgH="4718379" progId="Visio.Drawing.11">
                  <p:embed/>
                </p:oleObj>
              </mc:Choice>
              <mc:Fallback>
                <p:oleObj name="Visio" r:id="rId6" imgW="4894904" imgH="471837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602957"/>
                        <a:ext cx="4056475" cy="3906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7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需求规格说明书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169637" y="1489695"/>
            <a:ext cx="1831373" cy="2718882"/>
            <a:chOff x="4781973" y="1406429"/>
            <a:chExt cx="1831373" cy="2718882"/>
          </a:xfrm>
        </p:grpSpPr>
        <p:cxnSp>
          <p:nvCxnSpPr>
            <p:cNvPr id="63" name="直接连接符 62"/>
            <p:cNvCxnSpPr/>
            <p:nvPr>
              <p:custDataLst>
                <p:tags r:id="rId21"/>
              </p:custDataLst>
            </p:nvPr>
          </p:nvCxnSpPr>
          <p:spPr bwMode="auto">
            <a:xfrm>
              <a:off x="4966552" y="1892628"/>
              <a:ext cx="0" cy="223268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22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229455" y="1444529"/>
              <a:ext cx="1204663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功能需求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文本框 3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026573" y="1964911"/>
              <a:ext cx="1586773" cy="77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1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功能描述​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3.2  系统基本数据架构​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3.3  数据词典​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3.4  E-R模型​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3.5  功能要求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513045" y="2103811"/>
            <a:ext cx="1934984" cy="2104766"/>
            <a:chOff x="2650437" y="1907222"/>
            <a:chExt cx="1934984" cy="2104766"/>
          </a:xfrm>
        </p:grpSpPr>
        <p:cxnSp>
          <p:nvCxnSpPr>
            <p:cNvPr id="67" name="直接连接符 66"/>
            <p:cNvCxnSpPr/>
            <p:nvPr>
              <p:custDataLst>
                <p:tags r:id="rId17"/>
              </p:custDataLst>
            </p:nvPr>
          </p:nvCxnSpPr>
          <p:spPr bwMode="auto">
            <a:xfrm>
              <a:off x="2835209" y="2365376"/>
              <a:ext cx="0" cy="164661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8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15550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项目背景</a:t>
              </a:r>
            </a:p>
          </p:txBody>
        </p:sp>
        <p:sp>
          <p:nvSpPr>
            <p:cNvPr id="70" name="文本框 3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973223" y="2372360"/>
              <a:ext cx="1612198" cy="799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2.1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项目来源及背景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项目要达到的目标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2.3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系统整体结构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18104" y="2687824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13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4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引言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编写目的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范围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1.3​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术语和缩写词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1.4​</a:t>
              </a:r>
              <a:r>
                <a:rPr lang="en-US" altLang="zh-CN" sz="1100" dirty="0" err="1" smtClean="0">
                  <a:solidFill>
                    <a:schemeClr val="bg2">
                      <a:lumMod val="10000"/>
                    </a:schemeClr>
                  </a:solidFill>
                </a:rPr>
                <a:t>参考资料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567075" y="2680340"/>
            <a:ext cx="1703434" cy="1534824"/>
            <a:chOff x="6830097" y="2140828"/>
            <a:chExt cx="1703434" cy="1534824"/>
          </a:xfrm>
        </p:grpSpPr>
        <p:cxnSp>
          <p:nvCxnSpPr>
            <p:cNvPr id="104" name="直接连接符 103"/>
            <p:cNvCxnSpPr/>
            <p:nvPr>
              <p:custDataLst>
                <p:tags r:id="rId9"/>
              </p:custDataLst>
            </p:nvPr>
          </p:nvCxnSpPr>
          <p:spPr bwMode="auto">
            <a:xfrm>
              <a:off x="7014869" y="2637499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10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性能需求</a:t>
              </a:r>
            </a:p>
          </p:txBody>
        </p:sp>
        <p:sp>
          <p:nvSpPr>
            <p:cNvPr id="107" name="文本框 28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62461" y="2615332"/>
              <a:ext cx="1371070" cy="98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 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界面需求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响应时间需求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可靠性需求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4.3​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可扩展性需求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4.4​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系统安全性需求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279254" y="1462610"/>
            <a:ext cx="1721238" cy="2745967"/>
            <a:chOff x="6830097" y="2140828"/>
            <a:chExt cx="1721238" cy="2745967"/>
          </a:xfrm>
        </p:grpSpPr>
        <p:cxnSp>
          <p:nvCxnSpPr>
            <p:cNvPr id="110" name="直接连接符 109"/>
            <p:cNvCxnSpPr/>
            <p:nvPr>
              <p:custDataLst>
                <p:tags r:id="rId5"/>
              </p:custDataLst>
            </p:nvPr>
          </p:nvCxnSpPr>
          <p:spPr bwMode="auto">
            <a:xfrm>
              <a:off x="7014869" y="2637499"/>
              <a:ext cx="0" cy="224929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>
              <p:custDataLst>
                <p:tags r:id="rId6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2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199641" y="2172361"/>
              <a:ext cx="1351694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500" dirty="0" err="1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项目实施计划</a:t>
              </a:r>
              <a:endParaRPr lang="en-US" altLang="zh-CN" sz="1500" dirty="0">
                <a:solidFill>
                  <a:schemeClr val="bg2">
                    <a:lumMod val="10000"/>
                  </a:schemeClr>
                </a:solidFill>
                <a:sym typeface="+mn-ea"/>
              </a:endParaRPr>
            </a:p>
          </p:txBody>
        </p:sp>
        <p:sp>
          <p:nvSpPr>
            <p:cNvPr id="113" name="文本框 2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91737" y="2791223"/>
              <a:ext cx="1099741" cy="5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fontScale="62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</a:rPr>
                <a:t>6.1​工作任务分解6.2​项目进度安排6.3​</a:t>
              </a:r>
              <a:r>
                <a:rPr lang="en-US" altLang="zh-CN" sz="1600" dirty="0" err="1">
                  <a:solidFill>
                    <a:schemeClr val="bg2">
                      <a:lumMod val="10000"/>
                    </a:schemeClr>
                  </a:solidFill>
                </a:rPr>
                <a:t>预算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018739" y="2108831"/>
            <a:ext cx="1620839" cy="2106333"/>
            <a:chOff x="6830097" y="2140828"/>
            <a:chExt cx="1620839" cy="2106333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>
              <a:off x="7014869" y="2637499"/>
              <a:ext cx="0" cy="160966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5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应用需求</a:t>
              </a:r>
            </a:p>
          </p:txBody>
        </p:sp>
        <p:sp>
          <p:nvSpPr>
            <p:cNvPr id="118" name="文本框 28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191737" y="2791223"/>
              <a:ext cx="1099741" cy="5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软件配置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硬件配置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heme/theme1.xml><?xml version="1.0" encoding="utf-8"?>
<a:theme xmlns:a="http://schemas.openxmlformats.org/drawingml/2006/main" name="Office 主题">
  <a:themeElements>
    <a:clrScheme name="自定义 1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C26"/>
      </a:accent1>
      <a:accent2>
        <a:srgbClr val="84AB35"/>
      </a:accent2>
      <a:accent3>
        <a:srgbClr val="4F8C26"/>
      </a:accent3>
      <a:accent4>
        <a:srgbClr val="84AB35"/>
      </a:accent4>
      <a:accent5>
        <a:srgbClr val="4F8C26"/>
      </a:accent5>
      <a:accent6>
        <a:srgbClr val="84AB3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805</Words>
  <Application>Microsoft Office PowerPoint</Application>
  <PresentationFormat>自定义</PresentationFormat>
  <Paragraphs>186</Paragraphs>
  <Slides>27</Slides>
  <Notes>27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</dc:title>
  <dc:creator>Administrator</dc:creator>
  <cp:lastModifiedBy>WZBC</cp:lastModifiedBy>
  <cp:revision>216</cp:revision>
  <dcterms:created xsi:type="dcterms:W3CDTF">2017-06-18T09:47:48Z</dcterms:created>
  <dcterms:modified xsi:type="dcterms:W3CDTF">2018-06-22T06:06:28Z</dcterms:modified>
</cp:coreProperties>
</file>